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7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863" autoAdjust="0"/>
  </p:normalViewPr>
  <p:slideViewPr>
    <p:cSldViewPr snapToGrid="0" showGuides="1">
      <p:cViewPr varScale="1">
        <p:scale>
          <a:sx n="76" d="100"/>
          <a:sy n="76" d="100"/>
        </p:scale>
        <p:origin x="1836" y="7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D5F9C-3EAE-4E5D-B4D0-A5FAFBB13D4A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1C1DF-A712-4ADF-92EF-632E363F3E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65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1C1DF-A712-4ADF-92EF-632E363F3E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47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1C1DF-A712-4ADF-92EF-632E363F3E3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514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C1C1DF-A712-4ADF-92EF-632E363F3E3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91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608ED1-81C6-4C3C-9C33-C1E7FCA47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B752218-6783-487B-89C9-88298D287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1075E1-0559-4F15-9FC2-79CF1D21B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C09F-03BC-4FE9-90B5-350042F72848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2C5F19-A7DD-43F9-B7FD-9633BE776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FB91D1-C2FD-40CD-B511-5EA64E020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4E4-C22B-4B84-85DD-DC05AA57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615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10847-2122-464B-A3F7-92717F821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100D65-BC8E-429B-888D-1558B4FD7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7B6011-55C4-4A36-945E-C0949A13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C09F-03BC-4FE9-90B5-350042F72848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1EB5EB-E0D5-47FF-A678-FB6730F57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037AAD-A227-496B-9E6E-B2D892206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4E4-C22B-4B84-85DD-DC05AA57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31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3337B63-6539-4054-89CE-252CB06AD4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A58B2D-9510-4875-9DAA-B98EF4086D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5EF421-7FC2-492B-9599-73D75727A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C09F-03BC-4FE9-90B5-350042F72848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B6BA6-CFBF-4A73-A260-A03FCB7B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34D874-CE66-4EC1-AEAA-9C91FB6EF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4E4-C22B-4B84-85DD-DC05AA57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75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0CF2D-898A-4BEA-BCD7-3ED66B6D1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EB603B-57B6-448E-93E3-08C37DB5D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CDDFE-A0AB-4EF0-9857-88C5A3FDB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C09F-03BC-4FE9-90B5-350042F72848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942EAC-3DE8-4508-A256-13E73995A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E1645A-DC0E-4BB1-9A4A-07B09FAD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4E4-C22B-4B84-85DD-DC05AA57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21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40BCD9-A5FE-4822-ABDF-F343EB53B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9611C6-A337-4665-9083-EAA5F9198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2DF841-8C2D-4C7C-A736-9116695FC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C09F-03BC-4FE9-90B5-350042F72848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456D38-5FC5-4726-9524-24BE8A187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A3DC02-97DD-4454-90A0-E41A8D45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4E4-C22B-4B84-85DD-DC05AA57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34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D6D8F5-4580-4978-A2A6-C7934F55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77692A-89E2-43CD-91C2-31CBCCB035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A6AA00-97FE-47C6-A7F7-DCA6BCD06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3FE9EF-1C38-4801-B577-34069CAAE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C09F-03BC-4FE9-90B5-350042F72848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6DFABF-66E0-475D-A25E-D4F61D32B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D21B01-3E70-410B-AB06-8D2A9AED2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4E4-C22B-4B84-85DD-DC05AA57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55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B51C86-5706-41AD-B25E-995EEB015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FC8E7D-54B9-491E-B8FA-9D82F9EF7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E9CF1A6-64CB-4747-93A0-916A58DD97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2A5B15-E632-4D87-904D-5B5D61CF4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E48D12-68FE-43D2-87D4-65943D20D4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F1D377-70D8-4D9F-963D-0589DF95E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C09F-03BC-4FE9-90B5-350042F72848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C6B4FE1-C598-4583-8944-1B7999F1C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5DBDE9C-449E-4F36-8F9B-A147DE4D5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4E4-C22B-4B84-85DD-DC05AA57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21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D9BE6-B614-450F-9BF6-5036B1A59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1EFB53-3A4E-4E2F-A1E5-EF9EEACA5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C09F-03BC-4FE9-90B5-350042F72848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27461B-FD63-416A-8895-917089179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9C0D28-BD6B-4F04-94B5-C3AA3146B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4E4-C22B-4B84-85DD-DC05AA57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38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DC625D-EDF8-4D53-ACA4-513CFE2CF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C09F-03BC-4FE9-90B5-350042F72848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2E8591-1B3B-48EC-85C4-0C37E6DE5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17B337-2591-406B-B5BA-4F7266BF0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4E4-C22B-4B84-85DD-DC05AA57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18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A15CF-28EE-42BC-B8DD-F126A49B6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0D3634-0A76-4597-83B7-2E8AC7751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0F4C1A-DF25-49B9-BEE3-76C05AB7F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54141A-8F2C-42D1-BB15-E435FFF34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C09F-03BC-4FE9-90B5-350042F72848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6B3AA4-AF13-4E58-9565-E42AE0CE7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FB7E89-5CAA-44EE-8B41-087EA4FD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4E4-C22B-4B84-85DD-DC05AA57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26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4B272-A813-49CC-9E80-D95DC237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829791-3AA7-4CEC-8605-233607242D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41A27F-7AE7-4FD1-AC94-5BC12559C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82CA0F-3299-4534-94D0-5F96C49A7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EC09F-03BC-4FE9-90B5-350042F72848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3CB619-9CBD-4D44-936F-DF157B1B4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636581-8CEF-4992-A6F4-206876BBC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274E4-C22B-4B84-85DD-DC05AA57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585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AA320-2C64-4046-804C-24F2E9E4E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A4ADB1-607F-4515-9985-4255145B5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BB1F31-AB79-4BE3-ABCF-496858189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EC09F-03BC-4FE9-90B5-350042F72848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9046A2-1E72-4ECD-A42F-6B283D42D7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00A957-A925-4E0A-B116-91F5AD723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274E4-C22B-4B84-85DD-DC05AA57A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67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40F7A-C427-4160-9D3C-C41154E845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с учетом рисков и реализация целей государства посредством стандарта благополучия</a:t>
            </a:r>
            <a:endParaRPr lang="ru-RU" sz="4000" b="1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ECF1C841-2C39-4EA8-BCA6-6CEA85ECC6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/>
              <a:t>Виктор Крупенков</a:t>
            </a:r>
          </a:p>
          <a:p>
            <a:r>
              <a:rPr lang="ru-RU"/>
              <a:t>Независимый член Комитета по аудиту Совета директоров ПАО «Метафракс Кемикалс», преподаватель кафедры социологии и менеджмента общественных процессов Высшей школы современных социальных наук МГУ имени М.В. Ломоносова</a:t>
            </a:r>
          </a:p>
        </p:txBody>
      </p:sp>
    </p:spTree>
    <p:extLst>
      <p:ext uri="{BB962C8B-B14F-4D97-AF65-F5344CB8AC3E}">
        <p14:creationId xmlns:p14="http://schemas.microsoft.com/office/powerpoint/2010/main" val="1544406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B6653AC-0CF2-4CF1-B097-7D7F3086E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Спасибо за внимание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D922B3-C8B1-4A06-A4F5-3211A19A85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194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76A94-252A-463D-9E3F-8663C55CF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Целевой подход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269A9C-3E46-408C-8878-49E73897CC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/>
              <a:t>В коммерческих структурах;</a:t>
            </a:r>
          </a:p>
          <a:p>
            <a:r>
              <a:rPr lang="ru-RU"/>
              <a:t>В государственном управлении.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D05F78A-CBB3-419D-9D0D-6A32EDF253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33761"/>
            <a:ext cx="5181600" cy="333506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80772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FFC88-6611-4BD3-B4EC-1AB254F0D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Коммерческие структуры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2F54F-64A2-4B78-8791-F8EA932978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/>
              <a:t>Общепринятые подходы к управлению коммерческими организациями;</a:t>
            </a:r>
          </a:p>
          <a:p>
            <a:r>
              <a:rPr lang="en-US"/>
              <a:t>COSO </a:t>
            </a:r>
            <a:r>
              <a:rPr lang="ru-RU"/>
              <a:t>управление рисками и </a:t>
            </a:r>
            <a:r>
              <a:rPr lang="en-US"/>
              <a:t>COSO</a:t>
            </a:r>
            <a:r>
              <a:rPr lang="ru-RU"/>
              <a:t> внутренний контроль;</a:t>
            </a:r>
          </a:p>
          <a:p>
            <a:r>
              <a:rPr lang="ru-RU"/>
              <a:t>Нормативные требования к ряду организаций.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4B27DD5-8416-47D4-92FE-6AE2598074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2745"/>
            <a:ext cx="5181600" cy="345709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73722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2B8110-E9A1-48F7-A4F5-5E0181AB4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Государственное управление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0EAFAB-E126-47EC-9CF6-430CAF403B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/>
              <a:t>Программно-целевой подход;</a:t>
            </a:r>
          </a:p>
          <a:p>
            <a:r>
              <a:rPr lang="ru-RU"/>
              <a:t>Необходимость оценки эффективности управления.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9A71AD6-33C7-4E04-A329-77B85E60B8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4094"/>
            <a:ext cx="5181600" cy="345440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41313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A2483D-A959-4BFB-9A9F-25B56947A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Формулирование целей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863CF0-6CAF-4ECD-9E70-BCD224187B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/>
              <a:t>Конкретные;</a:t>
            </a:r>
          </a:p>
          <a:p>
            <a:r>
              <a:rPr lang="ru-RU"/>
              <a:t>Измеримые;</a:t>
            </a:r>
          </a:p>
          <a:p>
            <a:r>
              <a:rPr lang="ru-RU"/>
              <a:t>Достижимые;</a:t>
            </a:r>
          </a:p>
          <a:p>
            <a:r>
              <a:rPr lang="ru-RU"/>
              <a:t>Актуальные.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765BD457-75A2-4CBD-B090-71DF68F04B36}"/>
              </a:ext>
            </a:extLst>
          </p:cNvPr>
          <p:cNvSpPr txBox="1">
            <a:spLocks/>
          </p:cNvSpPr>
          <p:nvPr/>
        </p:nvSpPr>
        <p:spPr>
          <a:xfrm>
            <a:off x="819150" y="5391150"/>
            <a:ext cx="105537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/>
              <a:t>Цели должны иметь показатели и </a:t>
            </a:r>
            <a:r>
              <a:rPr lang="ru-RU" err="1"/>
              <a:t>каскадироваться</a:t>
            </a:r>
            <a:r>
              <a:rPr lang="ru-RU"/>
              <a:t> при декомпозиции на нижестоящих уровнях управления.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E20914-D779-4360-9A69-E1C74E18329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53344"/>
            <a:ext cx="5181600" cy="3886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943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B94A0-3B82-43AC-8D6D-27E17C0D7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Интерпретация для государственного управления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D4B078-FFD3-4D82-9974-233145983E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/>
              <a:t>Цель государства – благополучие граждан.</a:t>
            </a:r>
          </a:p>
          <a:p>
            <a:endParaRPr lang="ru-RU"/>
          </a:p>
          <a:p>
            <a:r>
              <a:rPr lang="ru-RU"/>
              <a:t>Цели в области безопасности;</a:t>
            </a:r>
          </a:p>
          <a:p>
            <a:r>
              <a:rPr lang="ru-RU"/>
              <a:t>Цели в области экономики;</a:t>
            </a:r>
          </a:p>
          <a:p>
            <a:r>
              <a:rPr lang="ru-RU"/>
              <a:t>Социальные цели…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190D2E2-BBA3-4136-A5DA-C055B6435F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8817"/>
            <a:ext cx="5181600" cy="344495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57255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4525E9-9F4D-458D-B3AC-CC02EEB1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Цели в области благополучия граждан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2CF58D-5DD6-4F67-BC4A-962EDADFAB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/>
              <a:t>Реализация конституционных прав;</a:t>
            </a:r>
          </a:p>
          <a:p>
            <a:r>
              <a:rPr lang="ru-RU"/>
              <a:t>Участие граждан в жизни общества;</a:t>
            </a:r>
          </a:p>
          <a:p>
            <a:r>
              <a:rPr lang="ru-RU"/>
              <a:t>Реализация жизненных потребностей человека в экономической, социальной и культурной сферах.</a:t>
            </a:r>
          </a:p>
          <a:p>
            <a:endParaRPr lang="ru-RU"/>
          </a:p>
          <a:p>
            <a:pPr marL="0" indent="0">
              <a:buNone/>
            </a:pPr>
            <a:r>
              <a:rPr lang="ru-RU"/>
              <a:t>Эти фундаментальные цели формируют стандарт благополучия</a:t>
            </a:r>
          </a:p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3C12AF1-F330-433A-8E41-7222E90E73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72048"/>
            <a:ext cx="5181600" cy="365849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44005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67A33-078A-45C4-8918-E82DE093C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Что делать с целями?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43ACCC-4629-427F-AFF4-9474095F52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/>
              <a:t>Для каждой цели разрабатываются показатели;</a:t>
            </a:r>
          </a:p>
          <a:p>
            <a:r>
              <a:rPr lang="ru-RU"/>
              <a:t>Выявляются и минимизируются риски недостижения цели;</a:t>
            </a:r>
          </a:p>
          <a:p>
            <a:r>
              <a:rPr lang="ru-RU"/>
              <a:t>Внедряются контрольные процедуры.</a:t>
            </a:r>
          </a:p>
          <a:p>
            <a:endParaRPr lang="ru-RU"/>
          </a:p>
          <a:p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FEF75720-1174-44CD-A7D9-D6A32D88BB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173566"/>
            <a:ext cx="5181600" cy="365545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94555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0CA14-76D5-4568-A71E-3D2DEA0DD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Что это дает?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F29FA0-804E-4E40-AFEE-DD716A4F6C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/>
              <a:t>Внедрение стандарта благополучия позволит внедрить общепринятые практики управления в деятельность государства;</a:t>
            </a:r>
          </a:p>
          <a:p>
            <a:r>
              <a:rPr lang="ru-RU"/>
              <a:t>Позволит выстроить систему показателей жизни граждан и контролировать ее на федеральном уровне;</a:t>
            </a:r>
          </a:p>
          <a:p>
            <a:r>
              <a:rPr lang="ru-RU"/>
              <a:t>Позволит формализовать процесс управления с точки зрения рисков, контрольных процедур и проводить текущий мониторинг эффективности управления.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31CC07-1B2C-42CF-91A8-167039AE91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543969"/>
            <a:ext cx="5181600" cy="29146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5780966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239</Words>
  <Application>Microsoft Office PowerPoint</Application>
  <PresentationFormat>Широкоэкранный</PresentationFormat>
  <Paragraphs>43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Разработка с учетом рисков и реализация целей государства посредством стандарта благополучия</vt:lpstr>
      <vt:lpstr>Целевой подход</vt:lpstr>
      <vt:lpstr>Коммерческие структуры</vt:lpstr>
      <vt:lpstr>Государственное управление</vt:lpstr>
      <vt:lpstr>Формулирование целей</vt:lpstr>
      <vt:lpstr>Интерпретация для государственного управления</vt:lpstr>
      <vt:lpstr>Цели в области благополучия граждан</vt:lpstr>
      <vt:lpstr>Что делать с целями?</vt:lpstr>
      <vt:lpstr>Что это дает?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некоторых особенностях применение статистических методов анализа рисков в системе управления рисками в соответствии с концепцией COSO</dc:title>
  <dc:creator>Виктор Крупенков</dc:creator>
  <cp:lastModifiedBy>Игорь Логинов</cp:lastModifiedBy>
  <cp:revision>2</cp:revision>
  <dcterms:created xsi:type="dcterms:W3CDTF">2021-04-20T05:14:39Z</dcterms:created>
  <dcterms:modified xsi:type="dcterms:W3CDTF">2021-09-11T14:45:17Z</dcterms:modified>
</cp:coreProperties>
</file>